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6"/>
  </p:notesMasterIdLst>
  <p:sldIdLst>
    <p:sldId id="256" r:id="rId2"/>
    <p:sldId id="257" r:id="rId3"/>
    <p:sldId id="285" r:id="rId4"/>
    <p:sldId id="306" r:id="rId5"/>
    <p:sldId id="303" r:id="rId6"/>
    <p:sldId id="290" r:id="rId7"/>
    <p:sldId id="288" r:id="rId8"/>
    <p:sldId id="291" r:id="rId9"/>
    <p:sldId id="298" r:id="rId10"/>
    <p:sldId id="292" r:id="rId11"/>
    <p:sldId id="308" r:id="rId12"/>
    <p:sldId id="304" r:id="rId13"/>
    <p:sldId id="296" r:id="rId14"/>
    <p:sldId id="305" r:id="rId15"/>
    <p:sldId id="309" r:id="rId16"/>
    <p:sldId id="310" r:id="rId17"/>
    <p:sldId id="311" r:id="rId18"/>
    <p:sldId id="312" r:id="rId19"/>
    <p:sldId id="313" r:id="rId20"/>
    <p:sldId id="289" r:id="rId21"/>
    <p:sldId id="294" r:id="rId22"/>
    <p:sldId id="307" r:id="rId23"/>
    <p:sldId id="295" r:id="rId24"/>
    <p:sldId id="270" r:id="rId25"/>
  </p:sldIdLst>
  <p:sldSz cx="24384000" cy="13716000"/>
  <p:notesSz cx="6858000" cy="9144000"/>
  <p:embeddedFontLst>
    <p:embeddedFont>
      <p:font typeface="华文楷体" panose="02010600040101010101" pitchFamily="2" charset="-122"/>
      <p:regular r:id="rId27"/>
    </p:embeddedFont>
    <p:embeddedFont>
      <p:font typeface="华文宋体" panose="02010600040101010101" pitchFamily="2" charset="-122"/>
      <p:regular r:id="rId28"/>
    </p:embeddedFont>
    <p:embeddedFont>
      <p:font typeface="华文行楷" panose="02010800040101010101" pitchFamily="2" charset="-122"/>
      <p:regular r:id="rId29"/>
    </p:embeddedFont>
    <p:embeddedFont>
      <p:font typeface="楷体" panose="02010609060101010101" pitchFamily="49" charset="-122"/>
      <p:regular r:id="rId30"/>
    </p:embeddedFont>
    <p:embeddedFont>
      <p:font typeface="微软雅黑" panose="020B0503020204020204" pitchFamily="34" charset="-122"/>
      <p:regular r:id="rId31"/>
      <p:bold r:id="rId3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marL="0" marR="0" indent="457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marL="0" marR="0" indent="914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marL="0" marR="0" indent="1371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marL="0" marR="0" indent="18288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marL="0" marR="0" indent="22860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marL="0" marR="0" indent="27432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marL="0" marR="0" indent="32004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marL="0" marR="0" indent="365760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3000" b="1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94640"/>
    <a:srgbClr val="F4EDE3"/>
    <a:srgbClr val="ACA092"/>
    <a:srgbClr val="D2C2B2"/>
    <a:srgbClr val="A69A8C"/>
    <a:srgbClr val="5A54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50" autoAdjust="0"/>
    <p:restoredTop sz="94658"/>
  </p:normalViewPr>
  <p:slideViewPr>
    <p:cSldViewPr snapToGrid="0" snapToObjects="1">
      <p:cViewPr varScale="1">
        <p:scale>
          <a:sx n="25" d="100"/>
          <a:sy n="25" d="100"/>
        </p:scale>
        <p:origin x="72" y="6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Helvetica Neue" panose="02000503000000020004"/>
        <a:ea typeface="Helvetica Neue" panose="02000503000000020004"/>
        <a:cs typeface="Helvetica Neue" panose="02000503000000020004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7322656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833031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8738905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1470977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763463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078154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898201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737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240237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19263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149091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403995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96833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573262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0035672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与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苏子柔"/>
          <p:cNvSpPr txBox="1">
            <a:spLocks noGrp="1"/>
          </p:cNvSpPr>
          <p:nvPr>
            <p:ph type="body" sz="quarter" idx="21" hasCustomPrompt="1"/>
          </p:nvPr>
        </p:nvSpPr>
        <p:spPr>
          <a:xfrm>
            <a:off x="2387600" y="8953500"/>
            <a:ext cx="19621500" cy="673100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200" i="1"/>
            </a:lvl1pPr>
          </a:lstStyle>
          <a:p>
            <a:r>
              <a:t>–苏子柔</a:t>
            </a:r>
          </a:p>
        </p:txBody>
      </p:sp>
      <p:sp>
        <p:nvSpPr>
          <p:cNvPr id="94" name="“在此键入引文。”"/>
          <p:cNvSpPr txBox="1">
            <a:spLocks noGrp="1"/>
          </p:cNvSpPr>
          <p:nvPr>
            <p:ph type="body" sz="quarter" idx="22" hasCustomPrompt="1"/>
          </p:nvPr>
        </p:nvSpPr>
        <p:spPr>
          <a:xfrm>
            <a:off x="2387600" y="6013450"/>
            <a:ext cx="19621500" cy="952501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4800">
                <a:latin typeface="+mn-lt"/>
                <a:ea typeface="+mn-ea"/>
                <a:cs typeface="+mn-cs"/>
                <a:sym typeface="Helvetica Neue Medium" panose="02000503000000020004"/>
              </a:defRPr>
            </a:lvl1pPr>
          </a:lstStyle>
          <a:p>
            <a:r>
              <a:t>“在此键入引文。”</a:t>
            </a:r>
          </a:p>
        </p:txBody>
      </p:sp>
      <p:sp>
        <p:nvSpPr>
          <p:cNvPr id="9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从草地沙丘上欣赏海滩和大海的视图"/>
          <p:cNvSpPr>
            <a:spLocks noGrp="1"/>
          </p:cNvSpPr>
          <p:nvPr>
            <p:ph type="pic" idx="21"/>
          </p:nvPr>
        </p:nvSpPr>
        <p:spPr>
          <a:xfrm>
            <a:off x="-50800" y="-1270000"/>
            <a:ext cx="24485600" cy="16323734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10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水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从草地沙丘上欣赏海滩和大海的视图"/>
          <p:cNvSpPr>
            <a:spLocks noGrp="1"/>
          </p:cNvSpPr>
          <p:nvPr>
            <p:ph type="pic" idx="21"/>
          </p:nvPr>
        </p:nvSpPr>
        <p:spPr>
          <a:xfrm>
            <a:off x="3125968" y="-393700"/>
            <a:ext cx="18135601" cy="12090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2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r>
              <a:t>标题文本</a:t>
            </a:r>
          </a:p>
        </p:txBody>
      </p:sp>
      <p:sp>
        <p:nvSpPr>
          <p:cNvPr id="2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2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居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垂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在海滩上低飞的苍鹭，前景是低矮的栅栏"/>
          <p:cNvSpPr>
            <a:spLocks noGrp="1"/>
          </p:cNvSpPr>
          <p:nvPr>
            <p:ph type="pic" sz="half" idx="21"/>
          </p:nvPr>
        </p:nvSpPr>
        <p:spPr>
          <a:xfrm>
            <a:off x="12827000" y="952500"/>
            <a:ext cx="114681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3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r>
              <a:t>标题文本</a:t>
            </a:r>
          </a:p>
        </p:txBody>
      </p:sp>
      <p:sp>
        <p:nvSpPr>
          <p:cNvPr id="4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 - 顶部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7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通往大海的两座山丘之间的沙路"/>
          <p:cNvSpPr>
            <a:spLocks noGrp="1"/>
          </p:cNvSpPr>
          <p:nvPr>
            <p:ph type="pic" sz="half" idx="21"/>
          </p:nvPr>
        </p:nvSpPr>
        <p:spPr>
          <a:xfrm>
            <a:off x="10960100" y="3149600"/>
            <a:ext cx="139446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66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67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6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>
            <a:lvl1pPr>
              <a:defRPr sz="4800"/>
            </a:lvl1pPr>
            <a:lvl2pPr>
              <a:defRPr sz="4800"/>
            </a:lvl2pPr>
            <a:lvl3pPr>
              <a:defRPr sz="4800"/>
            </a:lvl3pPr>
            <a:lvl4pPr>
              <a:defRPr sz="4800"/>
            </a:lvl4pPr>
            <a:lvl5pPr>
              <a:defRPr sz="48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通往大海的两座山丘之间的沙路"/>
          <p:cNvSpPr>
            <a:spLocks noGrp="1"/>
          </p:cNvSpPr>
          <p:nvPr>
            <p:ph type="pic" sz="quarter" idx="21"/>
          </p:nvPr>
        </p:nvSpPr>
        <p:spPr>
          <a:xfrm>
            <a:off x="15300325" y="7048500"/>
            <a:ext cx="832485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4" name="在海滩上低飞的苍鹭，前景是低矮的栅栏"/>
          <p:cNvSpPr>
            <a:spLocks noGrp="1"/>
          </p:cNvSpPr>
          <p:nvPr>
            <p:ph type="pic" sz="quarter" idx="22"/>
          </p:nvPr>
        </p:nvSpPr>
        <p:spPr>
          <a:xfrm>
            <a:off x="15760700" y="863600"/>
            <a:ext cx="7404100" cy="740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5" name="从草地沙丘上欣赏海滩和大海的视图"/>
          <p:cNvSpPr>
            <a:spLocks noGrp="1"/>
          </p:cNvSpPr>
          <p:nvPr>
            <p:ph type="pic" idx="23"/>
          </p:nvPr>
        </p:nvSpPr>
        <p:spPr>
          <a:xfrm>
            <a:off x="-990600" y="1130300"/>
            <a:ext cx="1720215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86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 anchor="ctr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 b="0">
                <a:latin typeface="Helvetica Neue Light" panose="02000503000000020004"/>
                <a:ea typeface="Helvetica Neue Light" panose="02000503000000020004"/>
                <a:cs typeface="Helvetica Neue Light" panose="02000503000000020004"/>
                <a:sym typeface="Helvetica Neue Light" panose="02000503000000020004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 spd="med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1200" b="0" i="0" u="none" strike="noStrike" cap="none" spc="0" baseline="0">
          <a:solidFill>
            <a:srgbClr val="000000"/>
          </a:solidFill>
          <a:uFillTx/>
          <a:latin typeface="+mn-lt"/>
          <a:ea typeface="+mn-ea"/>
          <a:cs typeface="+mn-cs"/>
          <a:sym typeface="Helvetica Neue Medium" panose="02000503000000020004"/>
        </a:defRPr>
      </a:lvl9pPr>
    </p:titleStyle>
    <p:bodyStyle>
      <a:lvl1pPr marL="63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1pPr>
      <a:lvl2pPr marL="127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2pPr>
      <a:lvl3pPr marL="190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3pPr>
      <a:lvl4pPr marL="254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4pPr>
      <a:lvl5pPr marL="317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5pPr>
      <a:lvl6pPr marL="381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6pPr>
      <a:lvl7pPr marL="444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7pPr>
      <a:lvl8pPr marL="5080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8pPr>
      <a:lvl9pPr marL="5715000" marR="0" indent="-635000" algn="l" defTabSz="82550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defRPr sz="5200" b="0" i="0" u="none" strike="noStrike" cap="none" spc="0" baseline="0">
          <a:solidFill>
            <a:srgbClr val="000000"/>
          </a:solidFill>
          <a:uFillTx/>
          <a:latin typeface="Helvetica Neue" panose="02000503000000020004"/>
          <a:ea typeface="Helvetica Neue" panose="02000503000000020004"/>
          <a:cs typeface="Helvetica Neue" panose="02000503000000020004"/>
          <a:sym typeface="Helvetica Neue" panose="02000503000000020004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1pPr>
      <a:lvl2pPr marL="0" marR="0" indent="457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2pPr>
      <a:lvl3pPr marL="0" marR="0" indent="914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3pPr>
      <a:lvl4pPr marL="0" marR="0" indent="1371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4pPr>
      <a:lvl5pPr marL="0" marR="0" indent="18288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5pPr>
      <a:lvl6pPr marL="0" marR="0" indent="22860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6pPr>
      <a:lvl7pPr marL="0" marR="0" indent="27432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7pPr>
      <a:lvl8pPr marL="0" marR="0" indent="32004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8pPr>
      <a:lvl9pPr marL="0" marR="0" indent="365760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24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 Light" panose="02000503000000020004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4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hyperlink" Target="https://baike.baidu.com/item/%E5%A4%B1%E7%94%A8/10511452?fromModule=lemma_inlink" TargetMode="External"/><Relationship Id="rId3" Type="http://schemas.openxmlformats.org/officeDocument/2006/relationships/image" Target="../media/image5.jpeg"/><Relationship Id="rId7" Type="http://schemas.openxmlformats.org/officeDocument/2006/relationships/hyperlink" Target="https://baike.baidu.com/item/%E5%A4%B1%E8%AF%AD/5337388?fromModule=lemma_inlink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baike.baidu.com/item/%E8%AE%B0%E5%BF%86%E9%9A%9C%E7%A2%8D/2664591?fromModule=lemma_inlink" TargetMode="External"/><Relationship Id="rId5" Type="http://schemas.openxmlformats.org/officeDocument/2006/relationships/hyperlink" Target="https://baike.baidu.com/item/%E7%97%B4%E5%91%86%E7%97%87/6405330?fromModule=lemma_inlink" TargetMode="External"/><Relationship Id="rId4" Type="http://schemas.openxmlformats.org/officeDocument/2006/relationships/hyperlink" Target="https://baike.baidu.com/item/%E4%B8%AD%E6%9E%A2%E7%A5%9E%E7%BB%8F%E7%B3%BB%E7%BB%9F/2217606?fromModule=lemma_inlink" TargetMode="External"/><Relationship Id="rId9" Type="http://schemas.openxmlformats.org/officeDocument/2006/relationships/hyperlink" Target="https://baike.baidu.com/item/%E5%A4%B1%E8%AE%A4/10511383?fromModule=lemma_inlink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7.png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4.png图片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120" name="Ocean."/>
          <p:cNvSpPr txBox="1"/>
          <p:nvPr/>
        </p:nvSpPr>
        <p:spPr>
          <a:xfrm>
            <a:off x="1031449" y="3464496"/>
            <a:ext cx="22166482" cy="3795911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5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pPr algn="l"/>
            <a:r>
              <a:rPr lang="en-US" altLang="zh-CN" sz="8000" dirty="0"/>
              <a:t>Leveraging electronic health records and knowledge networks for Alzheimer’s disease prediction and sex-specific biological insights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3BDDE515-6E4C-5514-0661-FEAD11C931C3}"/>
              </a:ext>
            </a:extLst>
          </p:cNvPr>
          <p:cNvSpPr txBox="1"/>
          <p:nvPr/>
        </p:nvSpPr>
        <p:spPr>
          <a:xfrm>
            <a:off x="14742367" y="9715623"/>
            <a:ext cx="8817506" cy="2098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 defTabSz="914400" hangingPunct="1">
              <a:lnSpc>
                <a:spcPct val="136000"/>
              </a:lnSpc>
            </a:pPr>
            <a:r>
              <a:rPr lang="zh-CN" altLang="en-US" sz="6000" b="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人工智能导论开题汇报</a:t>
            </a:r>
            <a:endParaRPr lang="en-US" altLang="zh-CN" sz="6000" b="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algn="r" defTabSz="914400" hangingPunct="1">
              <a:lnSpc>
                <a:spcPct val="136000"/>
              </a:lnSpc>
            </a:pPr>
            <a:r>
              <a:rPr lang="en-US" altLang="zh-CN" sz="4000" b="0" kern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2024.04.25</a:t>
            </a:r>
            <a:endParaRPr lang="zh-CN" altLang="en-US" sz="4000" b="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The theme of this slide is about OCEAN. Please put your content here to give the audience a break view of this part. The theme of this slide is about OCEAN. Please put your content here to give the audience a break view of this part."/>
          <p:cNvSpPr txBox="1"/>
          <p:nvPr/>
        </p:nvSpPr>
        <p:spPr>
          <a:xfrm>
            <a:off x="12576931" y="2774542"/>
            <a:ext cx="9116855" cy="734495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5E5E5E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pPr indent="304800" algn="just">
              <a:lnSpc>
                <a:spcPct val="150000"/>
              </a:lnSpc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本研究使用随机森林模型，在包括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749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名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患者和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250,545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名对照个体的队列中进行训练。这些模型在不同时间点和性别分层中进行评估，以提高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发病预测的准确性。此外，利用异质的生物学知识网络整合多组学数据，帮助从临床数据中合成数十年的研究成果，从而获得生物学意义深远的见解。</a:t>
            </a:r>
            <a:endParaRPr lang="zh-CN" altLang="zh-CN" sz="4000" b="1" kern="100" dirty="0">
              <a:solidFill>
                <a:schemeClr val="tx1">
                  <a:lumMod val="85000"/>
                  <a:lumOff val="15000"/>
                </a:schemeClr>
              </a:solidFill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8" name="图片 7" descr="卡通人物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C7B9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  <a14:imgEffect>
                      <a14:backgroundRemoval t="9987" b="89970" l="10000" r="93519">
                        <a14:foregroundMark x1="93241" y1="36620" x2="93519" y2="3866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020" r="-1" b="47751"/>
          <a:stretch>
            <a:fillRect/>
          </a:stretch>
        </p:blipFill>
        <p:spPr>
          <a:xfrm rot="2214191">
            <a:off x="696595" y="4394835"/>
            <a:ext cx="2973705" cy="331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直接箭头连接符 17"/>
          <p:cNvCxnSpPr/>
          <p:nvPr/>
        </p:nvCxnSpPr>
        <p:spPr>
          <a:xfrm>
            <a:off x="2183130" y="170815"/>
            <a:ext cx="0" cy="4907915"/>
          </a:xfrm>
          <a:prstGeom prst="straightConnector1">
            <a:avLst/>
          </a:prstGeom>
          <a:ln>
            <a:solidFill>
              <a:srgbClr val="5A5448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2182495" y="7722235"/>
            <a:ext cx="0" cy="4907915"/>
          </a:xfrm>
          <a:prstGeom prst="straightConnector1">
            <a:avLst/>
          </a:prstGeom>
          <a:ln>
            <a:solidFill>
              <a:srgbClr val="5A5448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图片 11">
            <a:extLst>
              <a:ext uri="{FF2B5EF4-FFF2-40B4-BE49-F238E27FC236}">
                <a16:creationId xmlns:a16="http://schemas.microsoft.com/office/drawing/2014/main" id="{B69D77B8-31B6-38EC-39B6-D88AD3C8C13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787033" y="137040"/>
            <a:ext cx="6538063" cy="134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5690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B4D004-6725-C0C0-6326-971F9396C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" y="0"/>
            <a:ext cx="24363694" cy="13716000"/>
          </a:xfrm>
          <a:prstGeom prst="rect">
            <a:avLst/>
          </a:prstGeom>
        </p:spPr>
      </p:pic>
      <p:pic>
        <p:nvPicPr>
          <p:cNvPr id="16" name="图片 15" descr="卡通人物&#10;&#10;中度可信度描述已自动生成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7B9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ackgroundRemoval t="9987" b="89970" l="10000" r="93519">
                        <a14:foregroundMark x1="93241" y1="36620" x2="93519" y2="3866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020" r="-1" b="47751"/>
          <a:stretch>
            <a:fillRect/>
          </a:stretch>
        </p:blipFill>
        <p:spPr>
          <a:xfrm rot="2214191">
            <a:off x="3538220" y="1313815"/>
            <a:ext cx="6962775" cy="7753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PART 01"/>
          <p:cNvSpPr txBox="1"/>
          <p:nvPr/>
        </p:nvSpPr>
        <p:spPr>
          <a:xfrm>
            <a:off x="3992140" y="8853498"/>
            <a:ext cx="5669822" cy="241091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pPr>
            <a:r>
              <a:rPr dirty="0">
                <a:solidFill>
                  <a:srgbClr val="5A5448"/>
                </a:solidFill>
              </a:rPr>
              <a:t>PART </a:t>
            </a:r>
            <a:r>
              <a:rPr sz="15000" dirty="0">
                <a:solidFill>
                  <a:srgbClr val="5A5448"/>
                </a:solidFill>
              </a:rPr>
              <a:t>0</a:t>
            </a:r>
            <a:r>
              <a:rPr lang="en-US" altLang="zh-CN" sz="15000" dirty="0">
                <a:solidFill>
                  <a:srgbClr val="5A5448"/>
                </a:solidFill>
              </a:rPr>
              <a:t>4</a:t>
            </a:r>
            <a:endParaRPr lang="en-US" sz="15000" dirty="0">
              <a:solidFill>
                <a:srgbClr val="5A5448"/>
              </a:solidFill>
            </a:endParaRPr>
          </a:p>
        </p:txBody>
      </p:sp>
      <p:sp>
        <p:nvSpPr>
          <p:cNvPr id="4" name="KEYWORDS">
            <a:extLst>
              <a:ext uri="{FF2B5EF4-FFF2-40B4-BE49-F238E27FC236}">
                <a16:creationId xmlns:a16="http://schemas.microsoft.com/office/drawing/2014/main" id="{6946F83B-7FCE-A87F-D86E-FD6F6DBE9B64}"/>
              </a:ext>
            </a:extLst>
          </p:cNvPr>
          <p:cNvSpPr txBox="1"/>
          <p:nvPr/>
        </p:nvSpPr>
        <p:spPr>
          <a:xfrm>
            <a:off x="13023144" y="5263820"/>
            <a:ext cx="10725856" cy="22262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2000" b="0">
                <a:solidFill>
                  <a:srgbClr val="5E5E5E"/>
                </a:solidFill>
                <a:latin typeface="Source Han Serif CN Heavy" panose="02020400000000000000" charset="-122"/>
                <a:ea typeface="Source Han Serif CN Heavy" panose="02020400000000000000" charset="-122"/>
                <a:cs typeface="Source Han Serif CN Heavy" panose="02020400000000000000" charset="-122"/>
                <a:sym typeface="Source Han Serif CN Heavy" panose="02020400000000000000" charset="-122"/>
              </a:defRPr>
            </a:lvl1pPr>
          </a:lstStyle>
          <a:p>
            <a:r>
              <a:rPr lang="zh-CN" altLang="en-US" sz="13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算法简介</a:t>
            </a:r>
            <a:endParaRPr sz="13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5940518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3365" cy="13716000"/>
          </a:xfrm>
          <a:prstGeom prst="rect">
            <a:avLst/>
          </a:prstGeom>
        </p:spPr>
      </p:pic>
      <p:sp>
        <p:nvSpPr>
          <p:cNvPr id="3" name="圆角矩形">
            <a:extLst>
              <a:ext uri="{FF2B5EF4-FFF2-40B4-BE49-F238E27FC236}">
                <a16:creationId xmlns:a16="http://schemas.microsoft.com/office/drawing/2014/main" id="{CB01216E-284F-3A9C-F24F-D0E77E763955}"/>
              </a:ext>
            </a:extLst>
          </p:cNvPr>
          <p:cNvSpPr/>
          <p:nvPr/>
        </p:nvSpPr>
        <p:spPr>
          <a:xfrm>
            <a:off x="-1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AE77DA28-5037-DB5D-AB91-E0F45E0100F9}"/>
              </a:ext>
            </a:extLst>
          </p:cNvPr>
          <p:cNvSpPr txBox="1"/>
          <p:nvPr/>
        </p:nvSpPr>
        <p:spPr>
          <a:xfrm>
            <a:off x="1392803" y="2651722"/>
            <a:ext cx="7800112" cy="841255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在这篇文章中，研究者们使用了随机森林（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Random Forest, RF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）模型来预测阿尔茨海默症（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）的发病风险。这些模型是在包含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749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名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患者和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250,545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名对照个体的数据集上训练的。模型的预测性能通过接收器操作特征曲线下面积（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AUROC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）和精确度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召回曲线下面积（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AUPRC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）来评估。</a:t>
            </a:r>
            <a:endParaRPr lang="zh-CN" altLang="zh-CN" sz="4000" b="0" dirty="0"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ACBA178-84DF-C09C-5F5B-FB5D3F1744D7}"/>
              </a:ext>
            </a:extLst>
          </p:cNvPr>
          <p:cNvSpPr txBox="1"/>
          <p:nvPr/>
        </p:nvSpPr>
        <p:spPr>
          <a:xfrm>
            <a:off x="1847048" y="1067361"/>
            <a:ext cx="5425440" cy="102592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6000" b="1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华文宋体" panose="02010600040101010101" pitchFamily="2" charset="-122"/>
                <a:ea typeface="华文宋体" panose="02010600040101010101" pitchFamily="2" charset="-122"/>
                <a:sym typeface="Helvetica Neue" panose="02000503000000020004"/>
              </a:rPr>
              <a:t>算法简介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8175FD2-E794-E2E4-BDE5-1639E0D4FE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7501" y="1504683"/>
            <a:ext cx="13057231" cy="112571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2878948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圆角矩形">
            <a:extLst>
              <a:ext uri="{FF2B5EF4-FFF2-40B4-BE49-F238E27FC236}">
                <a16:creationId xmlns:a16="http://schemas.microsoft.com/office/drawing/2014/main" id="{905045BC-5BA5-357E-A983-A21812CCAA80}"/>
              </a:ext>
            </a:extLst>
          </p:cNvPr>
          <p:cNvSpPr/>
          <p:nvPr/>
        </p:nvSpPr>
        <p:spPr>
          <a:xfrm>
            <a:off x="-1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146C43F0-585A-8CE5-BCE1-AB76DF33B623}"/>
              </a:ext>
            </a:extLst>
          </p:cNvPr>
          <p:cNvSpPr txBox="1"/>
          <p:nvPr/>
        </p:nvSpPr>
        <p:spPr>
          <a:xfrm>
            <a:off x="2635419" y="3160644"/>
            <a:ext cx="19112523" cy="841255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训练和评估时间点：模型在不同的时间点进行训练和评估，包括从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发病前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年到前一天的多个时间点。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性别分层：模型在性别分层的基础上进行训练，以探索性别对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风险预测的影响。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特征选择：模型使用来自临床数据的特征，如疫苗接种历史、高血压和高脂血症等，并结合人口统计和就诊相关特征来提高预测性能。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知识网络集成：利用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SPOKE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等知识网络，模型可以整合生物学知识，帮助从临床数据中优先考虑生物学假设。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验证：模型的预测结果在外部电子健康记录数据集中得到了进一步的验证，确认了其预测特征的有效性。</a:t>
            </a:r>
            <a:endParaRPr lang="ko-KR" altLang="en-US" sz="4000" b="0" kern="100" dirty="0">
              <a:effectLst/>
              <a:latin typeface="楷体" panose="02010609060101010101" pitchFamily="49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BC490571-1B58-015C-41AB-EA2919C9B928}"/>
              </a:ext>
            </a:extLst>
          </p:cNvPr>
          <p:cNvSpPr txBox="1"/>
          <p:nvPr/>
        </p:nvSpPr>
        <p:spPr>
          <a:xfrm>
            <a:off x="2287325" y="615044"/>
            <a:ext cx="5902520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随机森林模型的特点和应用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宋体" panose="02010600040101010101" pitchFamily="2" charset="-122"/>
              <a:ea typeface="华文宋体" panose="02010600040101010101" pitchFamily="2" charset="-122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28539995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圆角矩形">
            <a:extLst>
              <a:ext uri="{FF2B5EF4-FFF2-40B4-BE49-F238E27FC236}">
                <a16:creationId xmlns:a16="http://schemas.microsoft.com/office/drawing/2014/main" id="{F2E7EA22-D2E5-C381-DBFF-FB77B4159240}"/>
              </a:ext>
            </a:extLst>
          </p:cNvPr>
          <p:cNvSpPr/>
          <p:nvPr/>
        </p:nvSpPr>
        <p:spPr>
          <a:xfrm>
            <a:off x="0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63AC09-6012-8F23-CE7F-237A4099F21A}"/>
              </a:ext>
            </a:extLst>
          </p:cNvPr>
          <p:cNvSpPr txBox="1"/>
          <p:nvPr/>
        </p:nvSpPr>
        <p:spPr>
          <a:xfrm>
            <a:off x="1962591" y="3005864"/>
            <a:ext cx="8262258" cy="1025921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1. 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数据准备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数据集构建：研究者使用了加利福尼亚大学旧金山分校（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UCSF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）的电子健康记录（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EHR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），包括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749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名被诊断为阿尔茨海默症（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）的患者和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250,545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名对照个体。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数据预处理：包括数据清洗、缺失值处理和特征编码。对所有的临床特征进行了独热编码（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One-hot encoding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），以适应模型的输入需求。</a:t>
            </a:r>
            <a:endParaRPr lang="zh-CN" altLang="zh-CN" sz="4000" b="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F711BD-FD75-3F73-868D-44955B9640BB}"/>
              </a:ext>
            </a:extLst>
          </p:cNvPr>
          <p:cNvSpPr txBox="1"/>
          <p:nvPr/>
        </p:nvSpPr>
        <p:spPr>
          <a:xfrm>
            <a:off x="2165378" y="605695"/>
            <a:ext cx="7036988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随机森林算法在这项研究中的具体实现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宋体" panose="02010600040101010101" pitchFamily="2" charset="-122"/>
              <a:ea typeface="华文宋体" panose="02010600040101010101" pitchFamily="2" charset="-122"/>
              <a:sym typeface="Helvetica Neue" panose="02000503000000020004"/>
            </a:endParaRPr>
          </a:p>
        </p:txBody>
      </p:sp>
      <p:pic>
        <p:nvPicPr>
          <p:cNvPr id="8" name="Picture 2" descr="图1">
            <a:extLst>
              <a:ext uri="{FF2B5EF4-FFF2-40B4-BE49-F238E27FC236}">
                <a16:creationId xmlns:a16="http://schemas.microsoft.com/office/drawing/2014/main" id="{DD94F841-1AB1-83DE-C46E-C191DB6BFF1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39" r="51251"/>
          <a:stretch/>
        </p:blipFill>
        <p:spPr bwMode="auto">
          <a:xfrm>
            <a:off x="12113449" y="1580321"/>
            <a:ext cx="11403798" cy="1109207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3769009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圆角矩形">
            <a:extLst>
              <a:ext uri="{FF2B5EF4-FFF2-40B4-BE49-F238E27FC236}">
                <a16:creationId xmlns:a16="http://schemas.microsoft.com/office/drawing/2014/main" id="{F2E7EA22-D2E5-C381-DBFF-FB77B4159240}"/>
              </a:ext>
            </a:extLst>
          </p:cNvPr>
          <p:cNvSpPr/>
          <p:nvPr/>
        </p:nvSpPr>
        <p:spPr>
          <a:xfrm>
            <a:off x="0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63AC09-6012-8F23-CE7F-237A4099F21A}"/>
              </a:ext>
            </a:extLst>
          </p:cNvPr>
          <p:cNvSpPr txBox="1"/>
          <p:nvPr/>
        </p:nvSpPr>
        <p:spPr>
          <a:xfrm>
            <a:off x="1962591" y="3160642"/>
            <a:ext cx="8262258" cy="6565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2. 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特征选择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基线特征：选择了与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发病相关的临床特征，如高血压、高脂血症、疫苗接种历史等。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人口统计和就诊相关特征：包括性别、种族、年龄等，以及就诊频次和健康状况等。</a:t>
            </a:r>
            <a:endParaRPr lang="zh-CN" altLang="zh-CN" sz="4000" b="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F711BD-FD75-3F73-868D-44955B9640BB}"/>
              </a:ext>
            </a:extLst>
          </p:cNvPr>
          <p:cNvSpPr txBox="1"/>
          <p:nvPr/>
        </p:nvSpPr>
        <p:spPr>
          <a:xfrm>
            <a:off x="2165378" y="605695"/>
            <a:ext cx="7036988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随机森林算法在这项研究中的具体实现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宋体" panose="02010600040101010101" pitchFamily="2" charset="-122"/>
              <a:ea typeface="华文宋体" panose="02010600040101010101" pitchFamily="2" charset="-122"/>
              <a:sym typeface="Helvetica Neue" panose="02000503000000020004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67DE12E-26AB-5D59-42AA-0C22F46B03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8370" y="1136496"/>
            <a:ext cx="13615630" cy="121223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9202389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圆角矩形">
            <a:extLst>
              <a:ext uri="{FF2B5EF4-FFF2-40B4-BE49-F238E27FC236}">
                <a16:creationId xmlns:a16="http://schemas.microsoft.com/office/drawing/2014/main" id="{F2E7EA22-D2E5-C381-DBFF-FB77B4159240}"/>
              </a:ext>
            </a:extLst>
          </p:cNvPr>
          <p:cNvSpPr/>
          <p:nvPr/>
        </p:nvSpPr>
        <p:spPr>
          <a:xfrm>
            <a:off x="0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63AC09-6012-8F23-CE7F-237A4099F21A}"/>
              </a:ext>
            </a:extLst>
          </p:cNvPr>
          <p:cNvSpPr txBox="1"/>
          <p:nvPr/>
        </p:nvSpPr>
        <p:spPr>
          <a:xfrm>
            <a:off x="1962591" y="3160642"/>
            <a:ext cx="8262258" cy="7489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 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3. 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模型训练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随机森林模型构建：使用随机森林算法，这是一种集成学习方法，通过构建多个决策树并汇总其结果来进行预测。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性别分层模型：对男性和女性分别构建模型，考虑性别对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风险预测的潜在影响。</a:t>
            </a:r>
            <a:endParaRPr lang="zh-CN" altLang="zh-CN" sz="4000" b="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F711BD-FD75-3F73-868D-44955B9640BB}"/>
              </a:ext>
            </a:extLst>
          </p:cNvPr>
          <p:cNvSpPr txBox="1"/>
          <p:nvPr/>
        </p:nvSpPr>
        <p:spPr>
          <a:xfrm>
            <a:off x="2165378" y="605695"/>
            <a:ext cx="7036988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随机森林算法在这项研究中的具体实现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宋体" panose="02010600040101010101" pitchFamily="2" charset="-122"/>
              <a:ea typeface="华文宋体" panose="02010600040101010101" pitchFamily="2" charset="-122"/>
              <a:sym typeface="Helvetica Neue" panose="020005030000000200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6704636-FD5D-1A7C-8D81-644457CC59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00388" y="1367175"/>
            <a:ext cx="6433455" cy="5709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0597FAEB-BBFC-B5CE-6A59-DE81FA07A9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932317" y="7996046"/>
            <a:ext cx="12881840" cy="41983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8894AAE-6B8E-6F5D-F508-07B9338053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899094" y="1396248"/>
            <a:ext cx="5915063" cy="571008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8709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圆角矩形">
            <a:extLst>
              <a:ext uri="{FF2B5EF4-FFF2-40B4-BE49-F238E27FC236}">
                <a16:creationId xmlns:a16="http://schemas.microsoft.com/office/drawing/2014/main" id="{F2E7EA22-D2E5-C381-DBFF-FB77B4159240}"/>
              </a:ext>
            </a:extLst>
          </p:cNvPr>
          <p:cNvSpPr/>
          <p:nvPr/>
        </p:nvSpPr>
        <p:spPr>
          <a:xfrm>
            <a:off x="0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63AC09-6012-8F23-CE7F-237A4099F21A}"/>
              </a:ext>
            </a:extLst>
          </p:cNvPr>
          <p:cNvSpPr txBox="1"/>
          <p:nvPr/>
        </p:nvSpPr>
        <p:spPr>
          <a:xfrm>
            <a:off x="1962591" y="3160642"/>
            <a:ext cx="8262258" cy="7489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4. 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模型评估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交叉验证：使用交叉验证方法来评估模型的泛化能力，确保模型在未见过的数据上也能保持稳定的预测性能。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性能指标：主要使用接收器操作特征曲线下面积（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AUROC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）和精确度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-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召回曲线下面积（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AUPRC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）来评估模型性能。</a:t>
            </a:r>
            <a:endParaRPr lang="zh-CN" altLang="zh-CN" sz="4000" b="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F711BD-FD75-3F73-868D-44955B9640BB}"/>
              </a:ext>
            </a:extLst>
          </p:cNvPr>
          <p:cNvSpPr txBox="1"/>
          <p:nvPr/>
        </p:nvSpPr>
        <p:spPr>
          <a:xfrm>
            <a:off x="2165378" y="605695"/>
            <a:ext cx="7036988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随机森林算法在这项研究中的具体实现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宋体" panose="02010600040101010101" pitchFamily="2" charset="-122"/>
              <a:ea typeface="华文宋体" panose="02010600040101010101" pitchFamily="2" charset="-122"/>
              <a:sym typeface="Helvetica Neue" panose="02000503000000020004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E8C2FBC-2844-7384-2D9C-AFEC8E3193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77501" y="1504683"/>
            <a:ext cx="13057231" cy="1125716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533907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圆角矩形">
            <a:extLst>
              <a:ext uri="{FF2B5EF4-FFF2-40B4-BE49-F238E27FC236}">
                <a16:creationId xmlns:a16="http://schemas.microsoft.com/office/drawing/2014/main" id="{F2E7EA22-D2E5-C381-DBFF-FB77B4159240}"/>
              </a:ext>
            </a:extLst>
          </p:cNvPr>
          <p:cNvSpPr/>
          <p:nvPr/>
        </p:nvSpPr>
        <p:spPr>
          <a:xfrm>
            <a:off x="0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63AC09-6012-8F23-CE7F-237A4099F21A}"/>
              </a:ext>
            </a:extLst>
          </p:cNvPr>
          <p:cNvSpPr txBox="1"/>
          <p:nvPr/>
        </p:nvSpPr>
        <p:spPr>
          <a:xfrm>
            <a:off x="1962591" y="3160642"/>
            <a:ext cx="8262258" cy="65659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5. 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生物学解释与知识网络集成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知识网络应用：利用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SPOKE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等生物学知识网络，从临床特征中导出与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相关的生物学假设。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基因和路径分析：通过知识网络分析，找出与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高度相关的基因和生物学路径，如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APOE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IL6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等。</a:t>
            </a:r>
            <a:endParaRPr lang="zh-CN" altLang="zh-CN" sz="4000" b="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F711BD-FD75-3F73-868D-44955B9640BB}"/>
              </a:ext>
            </a:extLst>
          </p:cNvPr>
          <p:cNvSpPr txBox="1"/>
          <p:nvPr/>
        </p:nvSpPr>
        <p:spPr>
          <a:xfrm>
            <a:off x="2165378" y="605695"/>
            <a:ext cx="7036988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随机森林算法在这项研究中的具体实现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宋体" panose="02010600040101010101" pitchFamily="2" charset="-122"/>
              <a:ea typeface="华文宋体" panose="02010600040101010101" pitchFamily="2" charset="-122"/>
              <a:sym typeface="Helvetica Neue" panose="02000503000000020004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7661AD8-8B53-F3AA-E7A7-53A8BE94DD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37751" y="1294032"/>
            <a:ext cx="13753628" cy="1112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53398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2" name="圆角矩形">
            <a:extLst>
              <a:ext uri="{FF2B5EF4-FFF2-40B4-BE49-F238E27FC236}">
                <a16:creationId xmlns:a16="http://schemas.microsoft.com/office/drawing/2014/main" id="{F2E7EA22-D2E5-C381-DBFF-FB77B4159240}"/>
              </a:ext>
            </a:extLst>
          </p:cNvPr>
          <p:cNvSpPr/>
          <p:nvPr/>
        </p:nvSpPr>
        <p:spPr>
          <a:xfrm>
            <a:off x="0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7563AC09-6012-8F23-CE7F-237A4099F21A}"/>
              </a:ext>
            </a:extLst>
          </p:cNvPr>
          <p:cNvSpPr txBox="1"/>
          <p:nvPr/>
        </p:nvSpPr>
        <p:spPr>
          <a:xfrm>
            <a:off x="1962591" y="3467529"/>
            <a:ext cx="8262258" cy="933588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6. 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结果验证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外部数据集验证：在外部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EHR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数据集中验证模型预测的准确性，确保模型的实用性和有效性。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通过这些步骤，研究团队不仅成功地开发了能够预测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发病风险的模型，还能利用生物学知识网络深入解释临床数据中的生物学机制，为未来的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研究和临床干预提供了有力的工具和方法。</a:t>
            </a:r>
            <a:endParaRPr lang="zh-CN" altLang="zh-CN" sz="4000" b="0" kern="100" dirty="0">
              <a:effectLst/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BF711BD-FD75-3F73-868D-44955B9640BB}"/>
              </a:ext>
            </a:extLst>
          </p:cNvPr>
          <p:cNvSpPr txBox="1"/>
          <p:nvPr/>
        </p:nvSpPr>
        <p:spPr>
          <a:xfrm>
            <a:off x="2165378" y="605695"/>
            <a:ext cx="7036988" cy="1949252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marL="0" marR="0" indent="0" algn="ctr" defTabSz="8255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6000" dirty="0">
                <a:latin typeface="华文宋体" panose="02010600040101010101" pitchFamily="2" charset="-122"/>
                <a:ea typeface="华文宋体" panose="02010600040101010101" pitchFamily="2" charset="-122"/>
              </a:rPr>
              <a:t>随机森林算法在这项研究中的具体实现</a:t>
            </a:r>
            <a:endParaRPr kumimoji="0" lang="zh-CN" altLang="en-US" sz="6000" b="1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华文宋体" panose="02010600040101010101" pitchFamily="2" charset="-122"/>
              <a:ea typeface="华文宋体" panose="02010600040101010101" pitchFamily="2" charset="-122"/>
              <a:sym typeface="Helvetica Neue" panose="02000503000000020004"/>
            </a:endParaRPr>
          </a:p>
        </p:txBody>
      </p:sp>
    </p:spTree>
    <p:extLst>
      <p:ext uri="{BB962C8B-B14F-4D97-AF65-F5344CB8AC3E}">
        <p14:creationId xmlns:p14="http://schemas.microsoft.com/office/powerpoint/2010/main" val="15252607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ntent."/>
          <p:cNvSpPr txBox="1"/>
          <p:nvPr/>
        </p:nvSpPr>
        <p:spPr>
          <a:xfrm>
            <a:off x="20166203" y="1585721"/>
            <a:ext cx="1590040" cy="6048757"/>
          </a:xfrm>
          <a:prstGeom prst="rect">
            <a:avLst/>
          </a:prstGeom>
          <a:ln w="12700">
            <a:miter lim="400000"/>
          </a:ln>
        </p:spPr>
        <p:txBody>
          <a:bodyPr vert="eaVert" wrap="none" lIns="50800" tIns="50800" rIns="50800" bIns="50800" anchor="ctr">
            <a:spAutoFit/>
          </a:bodyPr>
          <a:lstStyle>
            <a:lvl1pPr algn="l">
              <a:defRPr sz="12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r>
              <a:rPr dirty="0"/>
              <a:t>Content.</a:t>
            </a:r>
          </a:p>
        </p:txBody>
      </p:sp>
      <p:sp>
        <p:nvSpPr>
          <p:cNvPr id="127" name="The theme of this slide is about OCEAN. Please put your content here."/>
          <p:cNvSpPr txBox="1"/>
          <p:nvPr/>
        </p:nvSpPr>
        <p:spPr>
          <a:xfrm>
            <a:off x="3058161" y="4003249"/>
            <a:ext cx="2733040" cy="8412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5E5E5E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研究背景</a:t>
            </a:r>
            <a:endParaRPr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128" name="part 01."/>
          <p:cNvSpPr txBox="1"/>
          <p:nvPr/>
        </p:nvSpPr>
        <p:spPr>
          <a:xfrm>
            <a:off x="3065145" y="2542997"/>
            <a:ext cx="3675686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r>
              <a:rPr sz="8000" dirty="0"/>
              <a:t>part 01.</a:t>
            </a:r>
          </a:p>
        </p:txBody>
      </p:sp>
      <p:sp>
        <p:nvSpPr>
          <p:cNvPr id="130" name="part 02."/>
          <p:cNvSpPr txBox="1"/>
          <p:nvPr/>
        </p:nvSpPr>
        <p:spPr>
          <a:xfrm>
            <a:off x="9237059" y="2542997"/>
            <a:ext cx="3972241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r>
              <a:rPr sz="8000" dirty="0"/>
              <a:t>part 02.</a:t>
            </a:r>
          </a:p>
        </p:txBody>
      </p:sp>
      <p:sp>
        <p:nvSpPr>
          <p:cNvPr id="132" name="part 03."/>
          <p:cNvSpPr txBox="1"/>
          <p:nvPr/>
        </p:nvSpPr>
        <p:spPr>
          <a:xfrm>
            <a:off x="3065145" y="5651038"/>
            <a:ext cx="4001095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r>
              <a:rPr sz="8000" dirty="0"/>
              <a:t>part 03.</a:t>
            </a:r>
          </a:p>
        </p:txBody>
      </p:sp>
      <p:sp>
        <p:nvSpPr>
          <p:cNvPr id="3" name="The theme of this slide is about OCEAN. Please put your content here."/>
          <p:cNvSpPr txBox="1"/>
          <p:nvPr/>
        </p:nvSpPr>
        <p:spPr>
          <a:xfrm>
            <a:off x="9237059" y="4003249"/>
            <a:ext cx="5173345" cy="8412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5E5E5E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技术文献综述</a:t>
            </a:r>
            <a:endParaRPr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4" name="The theme of this slide is about OCEAN. Please put your content here."/>
          <p:cNvSpPr txBox="1"/>
          <p:nvPr/>
        </p:nvSpPr>
        <p:spPr>
          <a:xfrm>
            <a:off x="3058161" y="7097197"/>
            <a:ext cx="5173345" cy="8412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5E5E5E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创新方法</a:t>
            </a:r>
            <a:endParaRPr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pic>
        <p:nvPicPr>
          <p:cNvPr id="24" name="图片 23" descr="卡通人物&#10;&#10;中度可信度描述已自动生成"/>
          <p:cNvPicPr>
            <a:picLocks noChangeAspect="1"/>
          </p:cNvPicPr>
          <p:nvPr/>
        </p:nvPicPr>
        <p:blipFill rotWithShape="1">
          <a:blip r:embed="rId3" cstate="print">
            <a:duotone>
              <a:prstClr val="black"/>
              <a:srgbClr val="C7B9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ackgroundRemoval t="9987" b="89970" l="10000" r="93519">
                        <a14:foregroundMark x1="93241" y1="36620" x2="93519" y2="3866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020" r="-1" b="47751"/>
          <a:stretch>
            <a:fillRect/>
          </a:stretch>
        </p:blipFill>
        <p:spPr>
          <a:xfrm rot="2214191">
            <a:off x="19631660" y="7072630"/>
            <a:ext cx="2659380" cy="296164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part 02.">
            <a:extLst>
              <a:ext uri="{FF2B5EF4-FFF2-40B4-BE49-F238E27FC236}">
                <a16:creationId xmlns:a16="http://schemas.microsoft.com/office/drawing/2014/main" id="{4B99CADC-3627-4399-C062-3FBBE37DB96D}"/>
              </a:ext>
            </a:extLst>
          </p:cNvPr>
          <p:cNvSpPr txBox="1"/>
          <p:nvPr/>
        </p:nvSpPr>
        <p:spPr>
          <a:xfrm>
            <a:off x="9237059" y="5651038"/>
            <a:ext cx="3885679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r>
              <a:rPr sz="8000" dirty="0"/>
              <a:t>part 0</a:t>
            </a:r>
            <a:r>
              <a:rPr lang="en-US" sz="8000" dirty="0"/>
              <a:t>4</a:t>
            </a:r>
            <a:r>
              <a:rPr sz="8000" dirty="0"/>
              <a:t>.</a:t>
            </a:r>
          </a:p>
        </p:txBody>
      </p:sp>
      <p:sp>
        <p:nvSpPr>
          <p:cNvPr id="6" name="The theme of this slide is about OCEAN. Please put your content here.">
            <a:extLst>
              <a:ext uri="{FF2B5EF4-FFF2-40B4-BE49-F238E27FC236}">
                <a16:creationId xmlns:a16="http://schemas.microsoft.com/office/drawing/2014/main" id="{0B0DFB1C-88C3-D0D9-D884-33BA108FF837}"/>
              </a:ext>
            </a:extLst>
          </p:cNvPr>
          <p:cNvSpPr txBox="1"/>
          <p:nvPr/>
        </p:nvSpPr>
        <p:spPr>
          <a:xfrm>
            <a:off x="3058160" y="10331747"/>
            <a:ext cx="5173345" cy="8412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5E5E5E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实验结论</a:t>
            </a:r>
            <a:endParaRPr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5" name="part 03.">
            <a:extLst>
              <a:ext uri="{FF2B5EF4-FFF2-40B4-BE49-F238E27FC236}">
                <a16:creationId xmlns:a16="http://schemas.microsoft.com/office/drawing/2014/main" id="{C94AF886-73BE-A10D-2441-DFC80991CBCF}"/>
              </a:ext>
            </a:extLst>
          </p:cNvPr>
          <p:cNvSpPr txBox="1"/>
          <p:nvPr/>
        </p:nvSpPr>
        <p:spPr>
          <a:xfrm>
            <a:off x="3100376" y="8871496"/>
            <a:ext cx="3919343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r>
              <a:rPr sz="8000" dirty="0"/>
              <a:t>part 0</a:t>
            </a:r>
            <a:r>
              <a:rPr lang="en-US" altLang="zh-CN" sz="8000" dirty="0"/>
              <a:t>5</a:t>
            </a:r>
            <a:r>
              <a:rPr sz="8000" dirty="0"/>
              <a:t>.</a:t>
            </a:r>
          </a:p>
        </p:txBody>
      </p:sp>
      <p:sp>
        <p:nvSpPr>
          <p:cNvPr id="7" name="The theme of this slide is about OCEAN. Please put your content here.">
            <a:extLst>
              <a:ext uri="{FF2B5EF4-FFF2-40B4-BE49-F238E27FC236}">
                <a16:creationId xmlns:a16="http://schemas.microsoft.com/office/drawing/2014/main" id="{0080DDD0-955E-1A16-8CB1-A77C23EFEE10}"/>
              </a:ext>
            </a:extLst>
          </p:cNvPr>
          <p:cNvSpPr txBox="1"/>
          <p:nvPr/>
        </p:nvSpPr>
        <p:spPr>
          <a:xfrm>
            <a:off x="9272290" y="10317655"/>
            <a:ext cx="5173345" cy="8412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5E5E5E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讨论展望</a:t>
            </a:r>
            <a:endParaRPr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  <p:sp>
        <p:nvSpPr>
          <p:cNvPr id="8" name="part 02.">
            <a:extLst>
              <a:ext uri="{FF2B5EF4-FFF2-40B4-BE49-F238E27FC236}">
                <a16:creationId xmlns:a16="http://schemas.microsoft.com/office/drawing/2014/main" id="{0DCDA753-3145-5FE7-7F06-D8673CB0448D}"/>
              </a:ext>
            </a:extLst>
          </p:cNvPr>
          <p:cNvSpPr txBox="1"/>
          <p:nvPr/>
        </p:nvSpPr>
        <p:spPr>
          <a:xfrm>
            <a:off x="9272290" y="8871496"/>
            <a:ext cx="3908121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6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r>
              <a:rPr sz="8000" dirty="0"/>
              <a:t>part 0</a:t>
            </a:r>
            <a:r>
              <a:rPr lang="en-US" altLang="zh-CN" sz="8000" dirty="0"/>
              <a:t>6</a:t>
            </a:r>
            <a:r>
              <a:rPr sz="8000" dirty="0"/>
              <a:t>.</a:t>
            </a:r>
          </a:p>
        </p:txBody>
      </p:sp>
      <p:sp>
        <p:nvSpPr>
          <p:cNvPr id="9" name="The theme of this slide is about OCEAN. Please put your content here.">
            <a:extLst>
              <a:ext uri="{FF2B5EF4-FFF2-40B4-BE49-F238E27FC236}">
                <a16:creationId xmlns:a16="http://schemas.microsoft.com/office/drawing/2014/main" id="{306D6982-7782-615D-54B7-A127C6004FC9}"/>
              </a:ext>
            </a:extLst>
          </p:cNvPr>
          <p:cNvSpPr txBox="1"/>
          <p:nvPr/>
        </p:nvSpPr>
        <p:spPr>
          <a:xfrm>
            <a:off x="9272290" y="7065745"/>
            <a:ext cx="5173345" cy="8412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5E5E5E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r>
              <a:rPr lang="zh-CN" altLang="en-US" sz="4800" dirty="0">
                <a:latin typeface="华文行楷" panose="02010800040101010101" pitchFamily="2" charset="-122"/>
                <a:ea typeface="华文行楷" panose="02010800040101010101" pitchFamily="2" charset="-122"/>
              </a:rPr>
              <a:t>算法简介</a:t>
            </a:r>
            <a:endParaRPr sz="4800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卡通人物&#10;&#10;中度可信度描述已自动生成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7B9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ackgroundRemoval t="9987" b="89970" l="10000" r="93519">
                        <a14:foregroundMark x1="93241" y1="36620" x2="93519" y2="3866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020" r="-1" b="47751"/>
          <a:stretch>
            <a:fillRect/>
          </a:stretch>
        </p:blipFill>
        <p:spPr>
          <a:xfrm rot="2214191">
            <a:off x="3538220" y="1313815"/>
            <a:ext cx="6962775" cy="7753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PART 01"/>
          <p:cNvSpPr txBox="1"/>
          <p:nvPr/>
        </p:nvSpPr>
        <p:spPr>
          <a:xfrm>
            <a:off x="3992140" y="8853498"/>
            <a:ext cx="5669822" cy="241091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pPr>
            <a:r>
              <a:rPr dirty="0">
                <a:solidFill>
                  <a:srgbClr val="5A5448"/>
                </a:solidFill>
              </a:rPr>
              <a:t>PART </a:t>
            </a:r>
            <a:r>
              <a:rPr sz="15000" dirty="0">
                <a:solidFill>
                  <a:srgbClr val="5A5448"/>
                </a:solidFill>
              </a:rPr>
              <a:t>0</a:t>
            </a:r>
            <a:r>
              <a:rPr lang="en-US" altLang="zh-CN" sz="15000" dirty="0">
                <a:solidFill>
                  <a:srgbClr val="5A5448"/>
                </a:solidFill>
              </a:rPr>
              <a:t>5</a:t>
            </a:r>
            <a:endParaRPr lang="en-US" sz="15000" dirty="0">
              <a:solidFill>
                <a:srgbClr val="5A5448"/>
              </a:solidFill>
            </a:endParaRPr>
          </a:p>
        </p:txBody>
      </p:sp>
      <p:sp>
        <p:nvSpPr>
          <p:cNvPr id="4" name="KEYWORDS">
            <a:extLst>
              <a:ext uri="{FF2B5EF4-FFF2-40B4-BE49-F238E27FC236}">
                <a16:creationId xmlns:a16="http://schemas.microsoft.com/office/drawing/2014/main" id="{6946F83B-7FCE-A87F-D86E-FD6F6DBE9B64}"/>
              </a:ext>
            </a:extLst>
          </p:cNvPr>
          <p:cNvSpPr txBox="1"/>
          <p:nvPr/>
        </p:nvSpPr>
        <p:spPr>
          <a:xfrm>
            <a:off x="13023144" y="5263820"/>
            <a:ext cx="10725856" cy="22262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2000" b="0">
                <a:solidFill>
                  <a:srgbClr val="5E5E5E"/>
                </a:solidFill>
                <a:latin typeface="Source Han Serif CN Heavy" panose="02020400000000000000" charset="-122"/>
                <a:ea typeface="Source Han Serif CN Heavy" panose="02020400000000000000" charset="-122"/>
                <a:cs typeface="Source Han Serif CN Heavy" panose="02020400000000000000" charset="-122"/>
                <a:sym typeface="Source Han Serif CN Heavy" panose="02020400000000000000" charset="-122"/>
              </a:defRPr>
            </a:lvl1pPr>
          </a:lstStyle>
          <a:p>
            <a:r>
              <a:rPr lang="zh-CN" altLang="en-US" sz="13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实验结论</a:t>
            </a:r>
            <a:endParaRPr sz="13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99932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圆角矩形">
            <a:extLst>
              <a:ext uri="{FF2B5EF4-FFF2-40B4-BE49-F238E27FC236}">
                <a16:creationId xmlns:a16="http://schemas.microsoft.com/office/drawing/2014/main" id="{64F45471-4706-444D-F669-CF12BEF3BA0D}"/>
              </a:ext>
            </a:extLst>
          </p:cNvPr>
          <p:cNvSpPr/>
          <p:nvPr/>
        </p:nvSpPr>
        <p:spPr>
          <a:xfrm>
            <a:off x="0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606F41F-F175-97CF-735D-1BF1963A0E6A}"/>
              </a:ext>
            </a:extLst>
          </p:cNvPr>
          <p:cNvSpPr txBox="1"/>
          <p:nvPr/>
        </p:nvSpPr>
        <p:spPr>
          <a:xfrm>
            <a:off x="15163800" y="2404174"/>
            <a:ext cx="7158313" cy="8412559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模型成功地预测了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的发病，准确率在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发病前七年至前一天不断提高。关键预测因子包括多个与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高度相关的共享基因，如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APOE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ACTB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、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IL6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和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INS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。文中还指出，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APOE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位点与高脂血症的关联以及女性在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MS4A6A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附近位点与骨质疏松症的更强关联。</a:t>
            </a:r>
            <a:endParaRPr lang="zh-CN" altLang="zh-CN" sz="4000" b="0" kern="1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  <a:sym typeface="Source Han Serif CN ExtraLight" panose="02020400000000000000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A1A045-1260-706C-FE42-8685E7B02E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545" y="7903075"/>
            <a:ext cx="11658805" cy="566016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5B67FBB9-5DF6-A5A7-EF99-2504058E0A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5587" y="-1"/>
            <a:ext cx="8834713" cy="78757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35061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07B4D004-6725-C0C0-6326-971F9396CD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53" y="0"/>
            <a:ext cx="24363694" cy="13716000"/>
          </a:xfrm>
          <a:prstGeom prst="rect">
            <a:avLst/>
          </a:prstGeom>
        </p:spPr>
      </p:pic>
      <p:pic>
        <p:nvPicPr>
          <p:cNvPr id="16" name="图片 15" descr="卡通人物&#10;&#10;中度可信度描述已自动生成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7B9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ackgroundRemoval t="9987" b="89970" l="10000" r="93519">
                        <a14:foregroundMark x1="93241" y1="36620" x2="93519" y2="3866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020" r="-1" b="47751"/>
          <a:stretch>
            <a:fillRect/>
          </a:stretch>
        </p:blipFill>
        <p:spPr>
          <a:xfrm rot="2214191">
            <a:off x="3538220" y="1313815"/>
            <a:ext cx="6962775" cy="7753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PART 01"/>
          <p:cNvSpPr txBox="1"/>
          <p:nvPr/>
        </p:nvSpPr>
        <p:spPr>
          <a:xfrm>
            <a:off x="3992140" y="8853498"/>
            <a:ext cx="5669822" cy="241091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pPr>
            <a:r>
              <a:rPr dirty="0">
                <a:solidFill>
                  <a:srgbClr val="5A5448"/>
                </a:solidFill>
              </a:rPr>
              <a:t>PART </a:t>
            </a:r>
            <a:r>
              <a:rPr sz="15000" dirty="0">
                <a:solidFill>
                  <a:srgbClr val="5A5448"/>
                </a:solidFill>
              </a:rPr>
              <a:t>0</a:t>
            </a:r>
            <a:r>
              <a:rPr lang="en-US" altLang="zh-CN" sz="15000" dirty="0">
                <a:solidFill>
                  <a:srgbClr val="5A5448"/>
                </a:solidFill>
              </a:rPr>
              <a:t>6</a:t>
            </a:r>
            <a:endParaRPr lang="en-US" sz="15000" dirty="0">
              <a:solidFill>
                <a:srgbClr val="5A5448"/>
              </a:solidFill>
            </a:endParaRPr>
          </a:p>
        </p:txBody>
      </p:sp>
      <p:sp>
        <p:nvSpPr>
          <p:cNvPr id="4" name="KEYWORDS">
            <a:extLst>
              <a:ext uri="{FF2B5EF4-FFF2-40B4-BE49-F238E27FC236}">
                <a16:creationId xmlns:a16="http://schemas.microsoft.com/office/drawing/2014/main" id="{6946F83B-7FCE-A87F-D86E-FD6F6DBE9B64}"/>
              </a:ext>
            </a:extLst>
          </p:cNvPr>
          <p:cNvSpPr txBox="1"/>
          <p:nvPr/>
        </p:nvSpPr>
        <p:spPr>
          <a:xfrm>
            <a:off x="13023144" y="5263820"/>
            <a:ext cx="10725856" cy="22262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2000" b="0">
                <a:solidFill>
                  <a:srgbClr val="5E5E5E"/>
                </a:solidFill>
                <a:latin typeface="Source Han Serif CN Heavy" panose="02020400000000000000" charset="-122"/>
                <a:ea typeface="Source Han Serif CN Heavy" panose="02020400000000000000" charset="-122"/>
                <a:cs typeface="Source Han Serif CN Heavy" panose="02020400000000000000" charset="-122"/>
                <a:sym typeface="Source Han Serif CN Heavy" panose="02020400000000000000" charset="-122"/>
              </a:defRPr>
            </a:lvl1pPr>
          </a:lstStyle>
          <a:p>
            <a:r>
              <a:rPr lang="zh-CN" altLang="en-US" sz="13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讨论展望</a:t>
            </a:r>
            <a:endParaRPr sz="13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7823705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24383365" cy="13716000"/>
          </a:xfrm>
          <a:prstGeom prst="rect">
            <a:avLst/>
          </a:prstGeom>
        </p:spPr>
      </p:pic>
      <p:sp>
        <p:nvSpPr>
          <p:cNvPr id="3" name="圆角矩形">
            <a:extLst>
              <a:ext uri="{FF2B5EF4-FFF2-40B4-BE49-F238E27FC236}">
                <a16:creationId xmlns:a16="http://schemas.microsoft.com/office/drawing/2014/main" id="{CB01216E-284F-3A9C-F24F-D0E77E763955}"/>
              </a:ext>
            </a:extLst>
          </p:cNvPr>
          <p:cNvSpPr/>
          <p:nvPr/>
        </p:nvSpPr>
        <p:spPr>
          <a:xfrm>
            <a:off x="-1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DEFD0413-4D22-B789-6C57-43B5B08461D8}"/>
              </a:ext>
            </a:extLst>
          </p:cNvPr>
          <p:cNvSpPr txBox="1"/>
          <p:nvPr/>
        </p:nvSpPr>
        <p:spPr>
          <a:xfrm>
            <a:off x="2678597" y="1984658"/>
            <a:ext cx="12195312" cy="255454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本文表明，该方法能显著影响临床实践，使得基于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EHR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的早期风险预测和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管理成为可能。此外，这种方法还可以推动对早期表型和途径的进一步研究，从而推进神经退行性疾病领域的研究和治疗。</a:t>
            </a:r>
          </a:p>
        </p:txBody>
      </p:sp>
    </p:spTree>
    <p:extLst>
      <p:ext uri="{BB962C8B-B14F-4D97-AF65-F5344CB8AC3E}">
        <p14:creationId xmlns:p14="http://schemas.microsoft.com/office/powerpoint/2010/main" val="22376139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4.png图片4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34" name="Thanks."/>
          <p:cNvSpPr txBox="1"/>
          <p:nvPr/>
        </p:nvSpPr>
        <p:spPr>
          <a:xfrm>
            <a:off x="6369893" y="2805064"/>
            <a:ext cx="11644213" cy="4719241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just">
              <a:defRPr sz="15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pPr algn="ctr"/>
            <a:r>
              <a:rPr lang="zh-CN" altLang="en-US" dirty="0"/>
              <a:t>感谢观看！</a:t>
            </a:r>
          </a:p>
          <a:p>
            <a:r>
              <a:rPr lang="zh-CN" altLang="en-US" dirty="0"/>
              <a:t>欢迎批评指正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BA01EC0-CE78-AF49-AD69-F345CB64B003}"/>
              </a:ext>
            </a:extLst>
          </p:cNvPr>
          <p:cNvSpPr txBox="1"/>
          <p:nvPr/>
        </p:nvSpPr>
        <p:spPr>
          <a:xfrm>
            <a:off x="7916436" y="8027621"/>
            <a:ext cx="7452378" cy="2098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914400" hangingPunct="1">
              <a:lnSpc>
                <a:spcPct val="136000"/>
              </a:lnSpc>
            </a:pPr>
            <a:r>
              <a:rPr lang="zh-CN" altLang="en-US" sz="6000" b="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人工智能开</a:t>
            </a:r>
            <a:r>
              <a:rPr lang="zh-CN" altLang="en-US" sz="6000" b="0" kern="120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题汇报</a:t>
            </a:r>
            <a:endParaRPr lang="en-US" altLang="zh-CN" sz="4000" b="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defTabSz="914400" hangingPunct="1">
              <a:lnSpc>
                <a:spcPct val="136000"/>
              </a:lnSpc>
            </a:pPr>
            <a:r>
              <a:rPr lang="en-US" altLang="zh-CN" sz="4000" b="0" kern="1200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2024.04.25</a:t>
            </a:r>
            <a:endParaRPr lang="zh-CN" altLang="en-US" sz="4000" b="0" kern="1200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卡通人物&#10;&#10;中度可信度描述已自动生成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rgbClr val="C7B9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  <a14:imgEffect>
                      <a14:backgroundRemoval t="9987" b="89970" l="10000" r="93519">
                        <a14:foregroundMark x1="93241" y1="36620" x2="93519" y2="3866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020" r="-1" b="47751"/>
          <a:stretch>
            <a:fillRect/>
          </a:stretch>
        </p:blipFill>
        <p:spPr>
          <a:xfrm rot="2214191">
            <a:off x="3538220" y="1313815"/>
            <a:ext cx="6962775" cy="7753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PART 01"/>
          <p:cNvSpPr txBox="1"/>
          <p:nvPr/>
        </p:nvSpPr>
        <p:spPr>
          <a:xfrm>
            <a:off x="3992140" y="8853498"/>
            <a:ext cx="6548267" cy="241091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pPr>
            <a:r>
              <a:rPr dirty="0">
                <a:solidFill>
                  <a:srgbClr val="5A5448"/>
                </a:solidFill>
              </a:rPr>
              <a:t>PART </a:t>
            </a:r>
            <a:r>
              <a:rPr sz="15000" dirty="0">
                <a:solidFill>
                  <a:srgbClr val="5A5448"/>
                </a:solidFill>
              </a:rPr>
              <a:t>0</a:t>
            </a:r>
            <a:r>
              <a:rPr lang="en-US" sz="15000" dirty="0">
                <a:solidFill>
                  <a:srgbClr val="5A5448"/>
                </a:solidFill>
              </a:rPr>
              <a:t>1</a:t>
            </a:r>
          </a:p>
        </p:txBody>
      </p:sp>
      <p:sp>
        <p:nvSpPr>
          <p:cNvPr id="5" name="KEYWORDS">
            <a:extLst>
              <a:ext uri="{FF2B5EF4-FFF2-40B4-BE49-F238E27FC236}">
                <a16:creationId xmlns:a16="http://schemas.microsoft.com/office/drawing/2014/main" id="{0E25C447-62FD-906E-4215-273A961C1B9E}"/>
              </a:ext>
            </a:extLst>
          </p:cNvPr>
          <p:cNvSpPr txBox="1"/>
          <p:nvPr/>
        </p:nvSpPr>
        <p:spPr>
          <a:xfrm>
            <a:off x="13023144" y="5263820"/>
            <a:ext cx="7550856" cy="22262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2000" b="0">
                <a:solidFill>
                  <a:srgbClr val="5E5E5E"/>
                </a:solidFill>
                <a:latin typeface="Source Han Serif CN Heavy" panose="02020400000000000000" charset="-122"/>
                <a:ea typeface="Source Han Serif CN Heavy" panose="02020400000000000000" charset="-122"/>
                <a:cs typeface="Source Han Serif CN Heavy" panose="02020400000000000000" charset="-122"/>
                <a:sym typeface="Source Han Serif CN Heavy" panose="02020400000000000000" charset="-122"/>
              </a:defRPr>
            </a:lvl1pPr>
          </a:lstStyle>
          <a:p>
            <a:r>
              <a:rPr lang="zh-CN" altLang="en-US" sz="13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研究背景</a:t>
            </a:r>
            <a:endParaRPr sz="13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">
            <a:extLst>
              <a:ext uri="{FF2B5EF4-FFF2-40B4-BE49-F238E27FC236}">
                <a16:creationId xmlns:a16="http://schemas.microsoft.com/office/drawing/2014/main" id="{97C0C221-45A7-0E4A-66FF-4C5F9120E6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" y="0"/>
            <a:ext cx="24383365" cy="13716000"/>
          </a:xfrm>
          <a:prstGeom prst="rect">
            <a:avLst/>
          </a:prstGeom>
        </p:spPr>
      </p:pic>
      <p:pic>
        <p:nvPicPr>
          <p:cNvPr id="1026" name="Picture 2" descr="阿尔兹海默病 的图像结果">
            <a:extLst>
              <a:ext uri="{FF2B5EF4-FFF2-40B4-BE49-F238E27FC236}">
                <a16:creationId xmlns:a16="http://schemas.microsoft.com/office/drawing/2014/main" id="{4FAD97B7-A1F6-200F-C3F5-1055DAEF7D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63065" y="4143728"/>
            <a:ext cx="9720300" cy="679608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Ocean.">
            <a:extLst>
              <a:ext uri="{FF2B5EF4-FFF2-40B4-BE49-F238E27FC236}">
                <a16:creationId xmlns:a16="http://schemas.microsoft.com/office/drawing/2014/main" id="{D93EEA63-851B-5A14-831E-AB1C58FC6301}"/>
              </a:ext>
            </a:extLst>
          </p:cNvPr>
          <p:cNvSpPr txBox="1"/>
          <p:nvPr/>
        </p:nvSpPr>
        <p:spPr>
          <a:xfrm>
            <a:off x="3418572" y="860006"/>
            <a:ext cx="6258123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15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阿尔茨海默症</a:t>
            </a:r>
          </a:p>
        </p:txBody>
      </p:sp>
      <p:sp>
        <p:nvSpPr>
          <p:cNvPr id="4" name="Ocean.">
            <a:extLst>
              <a:ext uri="{FF2B5EF4-FFF2-40B4-BE49-F238E27FC236}">
                <a16:creationId xmlns:a16="http://schemas.microsoft.com/office/drawing/2014/main" id="{C4D71E25-D218-8C19-9E61-AD3A932913B3}"/>
              </a:ext>
            </a:extLst>
          </p:cNvPr>
          <p:cNvSpPr txBox="1"/>
          <p:nvPr/>
        </p:nvSpPr>
        <p:spPr>
          <a:xfrm>
            <a:off x="815009" y="4143728"/>
            <a:ext cx="13072441" cy="6258123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5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pPr algn="l"/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阿尔茨海默病（</a:t>
            </a:r>
            <a:r>
              <a:rPr lang="en-US" altLang="zh-CN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Alzheimer’s disease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en-US" altLang="zh-CN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AD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）是一种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  <a:hlinkClick r:id="rId4"/>
              </a:rPr>
              <a:t>中枢神经系统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的退行性病变，主要发生在老年或老年前期。疾病的主要特征包括进行性的认知功能障碍和行为损害。阿尔茨海默氏病是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  <a:hlinkClick r:id="rId5"/>
              </a:rPr>
              <a:t>痴呆症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最常见的形式，可能占病例数的</a:t>
            </a:r>
            <a:r>
              <a:rPr lang="en-US" altLang="zh-CN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60-70%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。阿尔茨海默病是老年期最常见的一种痴呆类型，并且随着年龄的增长，患病的风险也在增加。</a:t>
            </a:r>
          </a:p>
          <a:p>
            <a:pPr algn="l"/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阿尔茨海默病的症状包括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  <a:hlinkClick r:id="rId6"/>
              </a:rPr>
              <a:t>记忆障碍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  <a:hlinkClick r:id="rId7"/>
              </a:rPr>
              <a:t>失语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  <a:hlinkClick r:id="rId8"/>
              </a:rPr>
              <a:t>失用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，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  <a:hlinkClick r:id="rId9"/>
              </a:rPr>
              <a:t>失认</a:t>
            </a:r>
            <a:r>
              <a:rPr lang="zh-CN" altLang="en-US" sz="4000" dirty="0">
                <a:latin typeface="华文楷体" panose="02010600040101010101" pitchFamily="2" charset="-122"/>
                <a:ea typeface="华文楷体" panose="02010600040101010101" pitchFamily="2" charset="-122"/>
              </a:rPr>
              <a:t>以及视空间能力损害等。此外，患者的抽象思维和计算力也会损害，常伴随人格和行为的改变。这种疾病不是传染的，而是由基因、生活方式和环境因素共同作用的结果。</a:t>
            </a:r>
          </a:p>
        </p:txBody>
      </p:sp>
    </p:spTree>
    <p:extLst>
      <p:ext uri="{BB962C8B-B14F-4D97-AF65-F5344CB8AC3E}">
        <p14:creationId xmlns:p14="http://schemas.microsoft.com/office/powerpoint/2010/main" val="3135891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卡通人物&#10;&#10;中度可信度描述已自动生成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rgbClr val="C7B9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ChalkSketch/>
                    </a14:imgEffect>
                    <a14:imgEffect>
                      <a14:backgroundRemoval t="9987" b="89970" l="10000" r="93519">
                        <a14:foregroundMark x1="93241" y1="36620" x2="93519" y2="3866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020" r="-1" b="47751"/>
          <a:stretch>
            <a:fillRect/>
          </a:stretch>
        </p:blipFill>
        <p:spPr>
          <a:xfrm rot="2214191">
            <a:off x="696595" y="4394835"/>
            <a:ext cx="2973705" cy="33115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cxnSp>
        <p:nvCxnSpPr>
          <p:cNvPr id="18" name="直接箭头连接符 17"/>
          <p:cNvCxnSpPr/>
          <p:nvPr/>
        </p:nvCxnSpPr>
        <p:spPr>
          <a:xfrm>
            <a:off x="2183130" y="170815"/>
            <a:ext cx="0" cy="4907915"/>
          </a:xfrm>
          <a:prstGeom prst="straightConnector1">
            <a:avLst/>
          </a:prstGeom>
          <a:ln>
            <a:solidFill>
              <a:srgbClr val="5A5448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/>
          <p:nvPr/>
        </p:nvCxnSpPr>
        <p:spPr>
          <a:xfrm>
            <a:off x="2182495" y="7722235"/>
            <a:ext cx="0" cy="4907915"/>
          </a:xfrm>
          <a:prstGeom prst="straightConnector1">
            <a:avLst/>
          </a:prstGeom>
          <a:ln>
            <a:solidFill>
              <a:srgbClr val="5A5448">
                <a:alpha val="80000"/>
              </a:srgb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Ocean">
            <a:extLst>
              <a:ext uri="{FF2B5EF4-FFF2-40B4-BE49-F238E27FC236}">
                <a16:creationId xmlns:a16="http://schemas.microsoft.com/office/drawing/2014/main" id="{578E4A66-4E44-C9D6-4395-42778A950868}"/>
              </a:ext>
            </a:extLst>
          </p:cNvPr>
          <p:cNvSpPr txBox="1"/>
          <p:nvPr/>
        </p:nvSpPr>
        <p:spPr>
          <a:xfrm>
            <a:off x="9957464" y="990657"/>
            <a:ext cx="4469071" cy="164147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0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pPr algn="l"/>
            <a:r>
              <a:rPr lang="zh-CN" altLang="en-US" sz="8300"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论文来源</a:t>
            </a:r>
            <a:r>
              <a:rPr dirty="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sp>
        <p:nvSpPr>
          <p:cNvPr id="3" name="The theme of this slide is about OCEAN. Please put your content here to give the audience a break view of this part.">
            <a:extLst>
              <a:ext uri="{FF2B5EF4-FFF2-40B4-BE49-F238E27FC236}">
                <a16:creationId xmlns:a16="http://schemas.microsoft.com/office/drawing/2014/main" id="{AF53C1C1-9F9A-129E-6D69-8358C766A635}"/>
              </a:ext>
            </a:extLst>
          </p:cNvPr>
          <p:cNvSpPr txBox="1"/>
          <p:nvPr/>
        </p:nvSpPr>
        <p:spPr>
          <a:xfrm>
            <a:off x="14629334" y="3338120"/>
            <a:ext cx="3436137" cy="841256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DC732C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r>
              <a:rPr lang="en-US" sz="4800" dirty="0">
                <a:solidFill>
                  <a:srgbClr val="494640"/>
                </a:solidFill>
              </a:rPr>
              <a:t>KDD2022</a:t>
            </a:r>
            <a:endParaRPr dirty="0">
              <a:solidFill>
                <a:srgbClr val="494640"/>
              </a:solidFill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8F19C81-E538-62D3-7FFE-7233FDF89D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701896" y="2888056"/>
            <a:ext cx="9144513" cy="5642661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BF6BF7C-13BD-F63D-F23C-A0AE022D381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42760" y="8938488"/>
            <a:ext cx="11151730" cy="3786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194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 descr="图片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" y="0"/>
            <a:ext cx="24383365" cy="13716000"/>
          </a:xfrm>
          <a:prstGeom prst="rect">
            <a:avLst/>
          </a:prstGeom>
        </p:spPr>
      </p:pic>
      <p:sp>
        <p:nvSpPr>
          <p:cNvPr id="120" name="Ocean."/>
          <p:cNvSpPr txBox="1"/>
          <p:nvPr/>
        </p:nvSpPr>
        <p:spPr>
          <a:xfrm>
            <a:off x="2351772" y="1298156"/>
            <a:ext cx="4206280" cy="1333698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 algn="l">
              <a:defRPr sz="15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lvl1pPr>
          </a:lstStyle>
          <a:p>
            <a:r>
              <a:rPr lang="zh-CN" altLang="en-US" sz="8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背景概括</a:t>
            </a:r>
          </a:p>
        </p:txBody>
      </p:sp>
      <p:sp>
        <p:nvSpPr>
          <p:cNvPr id="168" name="圆角矩形"/>
          <p:cNvSpPr/>
          <p:nvPr/>
        </p:nvSpPr>
        <p:spPr>
          <a:xfrm>
            <a:off x="635" y="-129718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The theme of this slide is about OCEAN. Please put your content here to give the audience a break view of this part.">
            <a:extLst>
              <a:ext uri="{FF2B5EF4-FFF2-40B4-BE49-F238E27FC236}">
                <a16:creationId xmlns:a16="http://schemas.microsoft.com/office/drawing/2014/main" id="{EFAC422F-DEC7-FF35-71BC-6D725D950F6E}"/>
              </a:ext>
            </a:extLst>
          </p:cNvPr>
          <p:cNvSpPr txBox="1"/>
          <p:nvPr/>
        </p:nvSpPr>
        <p:spPr>
          <a:xfrm>
            <a:off x="2041524" y="6565501"/>
            <a:ext cx="8129905" cy="754245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5E5E5E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pPr indent="304800" algn="just">
              <a:lnSpc>
                <a:spcPct val="150000"/>
              </a:lnSpc>
            </a:pPr>
            <a:endParaRPr lang="zh-CN" altLang="zh-CN" sz="3200" kern="100" dirty="0">
              <a:solidFill>
                <a:schemeClr val="tx2">
                  <a:lumMod val="75000"/>
                </a:schemeClr>
              </a:solidFill>
              <a:effectLst/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726016D-BFF0-6AA8-E46E-08DBDEAA02A3}"/>
              </a:ext>
            </a:extLst>
          </p:cNvPr>
          <p:cNvSpPr txBox="1"/>
          <p:nvPr/>
        </p:nvSpPr>
        <p:spPr>
          <a:xfrm>
            <a:off x="1040595" y="2820886"/>
            <a:ext cx="8827305" cy="748923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50800" tIns="50800" rIns="50800" bIns="50800" numCol="1" spcCol="38100" rtlCol="0" anchor="ctr">
            <a:spAutoFit/>
          </a:bodyPr>
          <a:lstStyle/>
          <a:p>
            <a:pPr indent="304800" algn="just">
              <a:lnSpc>
                <a:spcPct val="150000"/>
              </a:lnSpc>
            </a:pP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	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这项研究强调了预测阿尔茨海默病（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）发病风险的重要性，以便在疾病进展到不可逆转的阶段之前进行干预。研究利用加利福尼亚大学旧金山分校（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UCSF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）的电子健康记录（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EHR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）和知识网络（如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SPOKE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）来预测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的发病时机，并优先考虑生物学假设，尤其考虑到性别在疾病中的差异。</a:t>
            </a:r>
            <a:endParaRPr lang="zh-CN" altLang="zh-CN" sz="4000" b="0" kern="100" dirty="0">
              <a:solidFill>
                <a:schemeClr val="tx2">
                  <a:lumMod val="7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5A246EDA-28F0-2C08-0957-155D724892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85295" y="3151673"/>
            <a:ext cx="14080674" cy="379095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F63CE708-D7E0-EE25-3C75-080258E16BF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29501" y="9180562"/>
            <a:ext cx="16953864" cy="440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124" name="Ocean.002.jpeg" descr="/Users/mr.lin/Desktop/超精致的PPT/图片集/图片5.png图片5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 flipH="1"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pic>
        <p:nvPicPr>
          <p:cNvPr id="16" name="图片 15" descr="卡通人物&#10;&#10;中度可信度描述已自动生成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7B9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ackgroundRemoval t="9987" b="89970" l="10000" r="93519">
                        <a14:foregroundMark x1="93241" y1="36620" x2="93519" y2="3866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020" r="-1" b="47751"/>
          <a:stretch>
            <a:fillRect/>
          </a:stretch>
        </p:blipFill>
        <p:spPr>
          <a:xfrm rot="2214191">
            <a:off x="3538220" y="1313815"/>
            <a:ext cx="6962775" cy="7753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PART 01"/>
          <p:cNvSpPr txBox="1"/>
          <p:nvPr/>
        </p:nvSpPr>
        <p:spPr>
          <a:xfrm>
            <a:off x="3992140" y="8853498"/>
            <a:ext cx="7106112" cy="241091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pPr>
            <a:r>
              <a:rPr dirty="0">
                <a:solidFill>
                  <a:srgbClr val="5A5448"/>
                </a:solidFill>
              </a:rPr>
              <a:t>PART </a:t>
            </a:r>
            <a:r>
              <a:rPr sz="15000" dirty="0">
                <a:solidFill>
                  <a:srgbClr val="5A5448"/>
                </a:solidFill>
              </a:rPr>
              <a:t>0</a:t>
            </a:r>
            <a:r>
              <a:rPr lang="en-US" sz="15000" dirty="0">
                <a:solidFill>
                  <a:srgbClr val="5A5448"/>
                </a:solidFill>
              </a:rPr>
              <a:t>2</a:t>
            </a:r>
          </a:p>
        </p:txBody>
      </p:sp>
      <p:sp>
        <p:nvSpPr>
          <p:cNvPr id="6" name="KEYWORDS">
            <a:extLst>
              <a:ext uri="{FF2B5EF4-FFF2-40B4-BE49-F238E27FC236}">
                <a16:creationId xmlns:a16="http://schemas.microsoft.com/office/drawing/2014/main" id="{787EDD86-115B-EA26-C890-9D39660E32B0}"/>
              </a:ext>
            </a:extLst>
          </p:cNvPr>
          <p:cNvSpPr txBox="1"/>
          <p:nvPr/>
        </p:nvSpPr>
        <p:spPr>
          <a:xfrm>
            <a:off x="13023144" y="5263820"/>
            <a:ext cx="10725856" cy="22262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2000" b="0">
                <a:solidFill>
                  <a:srgbClr val="5E5E5E"/>
                </a:solidFill>
                <a:latin typeface="Source Han Serif CN Heavy" panose="02020400000000000000" charset="-122"/>
                <a:ea typeface="Source Han Serif CN Heavy" panose="02020400000000000000" charset="-122"/>
                <a:cs typeface="Source Han Serif CN Heavy" panose="02020400000000000000" charset="-122"/>
                <a:sym typeface="Source Han Serif CN Heavy" panose="02020400000000000000" charset="-122"/>
              </a:defRPr>
            </a:lvl1pPr>
          </a:lstStyle>
          <a:p>
            <a:r>
              <a:rPr lang="zh-CN" altLang="en-US" sz="13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技术文献综述</a:t>
            </a:r>
            <a:endParaRPr sz="13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55722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Ocean.001.jpeg" descr="/Users/mr.lin/Desktop/超精致的PPT/图片集/图片7.png图片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  <a:headEnd/>
            <a:tailEnd/>
          </a:ln>
        </p:spPr>
      </p:pic>
      <p:sp>
        <p:nvSpPr>
          <p:cNvPr id="317" name="圆角矩形"/>
          <p:cNvSpPr/>
          <p:nvPr/>
        </p:nvSpPr>
        <p:spPr>
          <a:xfrm>
            <a:off x="2916465" y="4450710"/>
            <a:ext cx="9613603" cy="1752601"/>
          </a:xfrm>
          <a:prstGeom prst="roundRect">
            <a:avLst>
              <a:gd name="adj" fmla="val 2548"/>
            </a:avLst>
          </a:prstGeom>
          <a:ln w="12700">
            <a:solidFill>
              <a:srgbClr val="A69A8C"/>
            </a:solidFill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/>
          </a:p>
        </p:txBody>
      </p:sp>
      <p:sp>
        <p:nvSpPr>
          <p:cNvPr id="6" name="圆角矩形">
            <a:extLst>
              <a:ext uri="{FF2B5EF4-FFF2-40B4-BE49-F238E27FC236}">
                <a16:creationId xmlns:a16="http://schemas.microsoft.com/office/drawing/2014/main" id="{C1662573-9D27-C560-0AA3-1A04313BFE93}"/>
              </a:ext>
            </a:extLst>
          </p:cNvPr>
          <p:cNvSpPr/>
          <p:nvPr/>
        </p:nvSpPr>
        <p:spPr>
          <a:xfrm>
            <a:off x="0" y="0"/>
            <a:ext cx="24383365" cy="13716000"/>
          </a:xfrm>
          <a:prstGeom prst="roundRect">
            <a:avLst>
              <a:gd name="adj" fmla="val 1028"/>
            </a:avLst>
          </a:prstGeom>
          <a:solidFill>
            <a:schemeClr val="bg1">
              <a:alpha val="40000"/>
            </a:schemeClr>
          </a:solidFill>
          <a:ln w="12700">
            <a:miter lim="400000"/>
          </a:ln>
        </p:spPr>
        <p:txBody>
          <a:bodyPr lIns="0" tIns="0" rIns="0" bIns="0" anchor="ctr"/>
          <a:lstStyle/>
          <a:p>
            <a:pPr>
              <a:defRPr sz="3200" b="0">
                <a:solidFill>
                  <a:srgbClr val="FFFFFF"/>
                </a:solidFill>
                <a:latin typeface="+mn-lt"/>
                <a:ea typeface="+mn-ea"/>
                <a:cs typeface="+mn-cs"/>
                <a:sym typeface="Helvetica Neue Medium" panose="02000503000000020004"/>
              </a:defRPr>
            </a:pPr>
            <a:endParaRPr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0" name="The theme of this slide is about OCEAN. Please put your content here to give the audience a break view of this part."/>
          <p:cNvSpPr txBox="1"/>
          <p:nvPr/>
        </p:nvSpPr>
        <p:spPr>
          <a:xfrm>
            <a:off x="15103208" y="1607501"/>
            <a:ext cx="7844047" cy="9191619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1800" b="0">
                <a:solidFill>
                  <a:srgbClr val="5E5E5E"/>
                </a:solidFill>
                <a:latin typeface="Source Han Serif CN ExtraLight" panose="02020400000000000000" charset="-122"/>
                <a:ea typeface="Source Han Serif CN ExtraLight" panose="02020400000000000000" charset="-122"/>
                <a:cs typeface="Source Han Serif CN ExtraLight" panose="02020400000000000000" charset="-122"/>
                <a:sym typeface="Source Han Serif CN ExtraLight" panose="02020400000000000000" charset="-122"/>
              </a:defRPr>
            </a:lvl1pPr>
          </a:lstStyle>
          <a:p>
            <a:pPr indent="304800">
              <a:lnSpc>
                <a:spcPct val="150000"/>
              </a:lnSpc>
            </a:pPr>
            <a:r>
              <a:rPr lang="en-US" altLang="zh-CN" sz="3200" kern="100" dirty="0">
                <a:solidFill>
                  <a:schemeClr val="tx1">
                    <a:lumMod val="85000"/>
                    <a:lumOff val="15000"/>
                  </a:schemeClr>
                </a:solidFill>
                <a:effectLst/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	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文章讨论了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生物标志物、诊断测试和神经影像学的发展。同时回顾了以前利用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EHR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研究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的应用，包括深入表型分析、识别与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相关的假设和从临床数据中分类或预测痴呆症诊断的模型。文中也指出了现有方法的局限性，如缺乏对</a:t>
            </a:r>
            <a:r>
              <a:rPr lang="en-US" altLang="zh-CN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AD</a:t>
            </a:r>
            <a:r>
              <a:rPr lang="zh-CN" altLang="en-US" sz="4000" b="1" dirty="0">
                <a:latin typeface="楷体" panose="02010609060101010101" pitchFamily="49" charset="-122"/>
                <a:ea typeface="楷体" panose="02010609060101010101" pitchFamily="49" charset="-122"/>
              </a:rPr>
              <a:t>表型的具体性和生物学与临床数据的整合不足。</a:t>
            </a:r>
            <a:b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</a:br>
            <a:endParaRPr lang="zh-CN" altLang="zh-CN" sz="4000" kern="100" dirty="0">
              <a:solidFill>
                <a:schemeClr val="tx1">
                  <a:lumMod val="85000"/>
                  <a:lumOff val="1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2050" name="Picture 2" descr="图1">
            <a:extLst>
              <a:ext uri="{FF2B5EF4-FFF2-40B4-BE49-F238E27FC236}">
                <a16:creationId xmlns:a16="http://schemas.microsoft.com/office/drawing/2014/main" id="{2844BD27-8D0D-3F1B-D637-F6290E63B8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639" r="51251"/>
          <a:stretch/>
        </p:blipFill>
        <p:spPr bwMode="auto">
          <a:xfrm>
            <a:off x="701542" y="1013790"/>
            <a:ext cx="11403798" cy="1109207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4557516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 descr="卡通人物&#10;&#10;中度可信度描述已自动生成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rgbClr val="C7B99F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ChalkSketch/>
                    </a14:imgEffect>
                    <a14:imgEffect>
                      <a14:backgroundRemoval t="9987" b="89970" l="10000" r="93519">
                        <a14:foregroundMark x1="93241" y1="36620" x2="93519" y2="38668"/>
                      </a14:backgroundRemoval>
                    </a14:imgEffect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84" t="17020" r="-1" b="47751"/>
          <a:stretch>
            <a:fillRect/>
          </a:stretch>
        </p:blipFill>
        <p:spPr>
          <a:xfrm rot="2214191">
            <a:off x="3538220" y="1313815"/>
            <a:ext cx="6962775" cy="7753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PART 01"/>
          <p:cNvSpPr txBox="1"/>
          <p:nvPr/>
        </p:nvSpPr>
        <p:spPr>
          <a:xfrm>
            <a:off x="3992140" y="8853498"/>
            <a:ext cx="7159011" cy="241091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/>
          <a:p>
            <a:pPr algn="l">
              <a:defRPr sz="12000" b="0">
                <a:solidFill>
                  <a:srgbClr val="5E5E5E"/>
                </a:solidFill>
                <a:latin typeface="Kabond" panose="02000503000000000000"/>
                <a:ea typeface="Kabond" panose="02000503000000000000"/>
                <a:cs typeface="Kabond" panose="02000503000000000000"/>
                <a:sym typeface="Kabond" panose="02000503000000000000"/>
              </a:defRPr>
            </a:pPr>
            <a:r>
              <a:rPr dirty="0">
                <a:solidFill>
                  <a:srgbClr val="5A5448"/>
                </a:solidFill>
              </a:rPr>
              <a:t>PART </a:t>
            </a:r>
            <a:r>
              <a:rPr sz="15000" dirty="0">
                <a:solidFill>
                  <a:srgbClr val="5A5448"/>
                </a:solidFill>
              </a:rPr>
              <a:t>0</a:t>
            </a:r>
            <a:r>
              <a:rPr lang="en-US" sz="15000" dirty="0">
                <a:solidFill>
                  <a:srgbClr val="5A5448"/>
                </a:solidFill>
              </a:rPr>
              <a:t>3</a:t>
            </a:r>
          </a:p>
        </p:txBody>
      </p:sp>
      <p:sp>
        <p:nvSpPr>
          <p:cNvPr id="3" name="KEYWORDS">
            <a:extLst>
              <a:ext uri="{FF2B5EF4-FFF2-40B4-BE49-F238E27FC236}">
                <a16:creationId xmlns:a16="http://schemas.microsoft.com/office/drawing/2014/main" id="{B3CF0D52-D78B-AE21-C65F-908F7FE3EB59}"/>
              </a:ext>
            </a:extLst>
          </p:cNvPr>
          <p:cNvSpPr txBox="1"/>
          <p:nvPr/>
        </p:nvSpPr>
        <p:spPr>
          <a:xfrm>
            <a:off x="13023144" y="5263820"/>
            <a:ext cx="10725856" cy="22262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 algn="l">
              <a:defRPr sz="2000" b="0">
                <a:solidFill>
                  <a:srgbClr val="5E5E5E"/>
                </a:solidFill>
                <a:latin typeface="Source Han Serif CN Heavy" panose="02020400000000000000" charset="-122"/>
                <a:ea typeface="Source Han Serif CN Heavy" panose="02020400000000000000" charset="-122"/>
                <a:cs typeface="Source Han Serif CN Heavy" panose="02020400000000000000" charset="-122"/>
                <a:sym typeface="Source Han Serif CN Heavy" panose="02020400000000000000" charset="-122"/>
              </a:defRPr>
            </a:lvl1pPr>
          </a:lstStyle>
          <a:p>
            <a:r>
              <a:rPr lang="zh-CN" altLang="en-US" sz="13800" b="1" dirty="0">
                <a:latin typeface="华文行楷" panose="02010800040101010101" pitchFamily="2" charset="-122"/>
                <a:ea typeface="华文行楷" panose="02010800040101010101" pitchFamily="2" charset="-122"/>
              </a:rPr>
              <a:t>创新方法</a:t>
            </a:r>
            <a:endParaRPr sz="13800" b="1" dirty="0">
              <a:latin typeface="华文行楷" panose="02010800040101010101" pitchFamily="2" charset="-122"/>
              <a:ea typeface="华文行楷" panose="020108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86378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5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</a:spPr>
      <a:bodyPr rot="0" spcFirstLastPara="1" vertOverflow="overflow" horzOverflow="overflow" vert="horz" wrap="square" lIns="0" tIns="0" rIns="0" bIns="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000" b="1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" panose="02000503000000020004"/>
            <a:ea typeface="Helvetica Neue" panose="02000503000000020004"/>
            <a:cs typeface="Helvetica Neue" panose="02000503000000020004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</TotalTime>
  <Words>1282</Words>
  <Application>Microsoft Office PowerPoint</Application>
  <PresentationFormat>自定义</PresentationFormat>
  <Paragraphs>59</Paragraphs>
  <Slides>24</Slides>
  <Notes>15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3" baseType="lpstr">
      <vt:lpstr>华文行楷</vt:lpstr>
      <vt:lpstr>Helvetica Neue</vt:lpstr>
      <vt:lpstr>楷体</vt:lpstr>
      <vt:lpstr>Helvetica Neue Medium</vt:lpstr>
      <vt:lpstr>华文楷体</vt:lpstr>
      <vt:lpstr>微软雅黑</vt:lpstr>
      <vt:lpstr>华文宋体</vt:lpstr>
      <vt:lpstr>Helvetica Neue Light</vt:lpstr>
      <vt:lpstr>White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mt</dc:creator>
  <cp:lastModifiedBy>冒力 宝宝</cp:lastModifiedBy>
  <cp:revision>185</cp:revision>
  <dcterms:created xsi:type="dcterms:W3CDTF">2022-10-31T11:01:57Z</dcterms:created>
  <dcterms:modified xsi:type="dcterms:W3CDTF">2024-12-10T11:57:18Z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F62E8E189594525FA0695E63C1901D16</vt:lpwstr>
  </property>
  <property fmtid="{D5CDD505-2E9C-101B-9397-08002B2CF9AE}" pid="3" name="KSOProductBuildVer">
    <vt:lpwstr>2052-4.4.1.7360</vt:lpwstr>
  </property>
</Properties>
</file>